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8" r:id="rId3"/>
    <p:sldId id="259" r:id="rId4"/>
    <p:sldId id="260" r:id="rId5"/>
    <p:sldId id="261" r:id="rId6"/>
    <p:sldId id="262" r:id="rId7"/>
    <p:sldId id="264" r:id="rId8"/>
    <p:sldId id="257" r:id="rId9"/>
    <p:sldId id="263" r:id="rId10"/>
  </p:sldIdLst>
  <p:sldSz cx="14630400" cy="8229600"/>
  <p:notesSz cx="8229600" cy="14630400"/>
  <p:embeddedFontLst>
    <p:embeddedFont>
      <p:font typeface="Fira Sans" panose="020B0503050000020004" pitchFamily="34" charset="0"/>
      <p:regular r:id="rId12"/>
      <p:bold r:id="rId13"/>
    </p:embeddedFont>
    <p:embeddedFont>
      <p:font typeface="Inconsolata" pitchFamily="1"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54020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0694841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957"/>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0310" y="1317069"/>
            <a:ext cx="7536180" cy="2056051"/>
          </a:xfrm>
          <a:prstGeom prst="rect">
            <a:avLst/>
          </a:prstGeom>
          <a:noFill/>
          <a:ln/>
        </p:spPr>
        <p:txBody>
          <a:bodyPr wrap="square" lIns="0" tIns="0" rIns="0" bIns="0" rtlCol="0" anchor="t"/>
          <a:lstStyle/>
          <a:p>
            <a:pPr marL="0" indent="0">
              <a:lnSpc>
                <a:spcPts val="7750"/>
              </a:lnSpc>
              <a:buNone/>
            </a:pPr>
            <a:r>
              <a:rPr lang="en-US" sz="6200" b="1" dirty="0">
                <a:solidFill>
                  <a:srgbClr val="F94CAF"/>
                </a:solidFill>
                <a:latin typeface="Inconsolata" pitchFamily="34" charset="0"/>
                <a:ea typeface="Inconsolata" pitchFamily="34" charset="-122"/>
                <a:cs typeface="Inconsolata" pitchFamily="34" charset="-120"/>
              </a:rPr>
              <a:t>Final Project</a:t>
            </a:r>
          </a:p>
          <a:p>
            <a:pPr marL="0" indent="0">
              <a:lnSpc>
                <a:spcPts val="7750"/>
              </a:lnSpc>
              <a:buNone/>
            </a:pPr>
            <a:r>
              <a:rPr lang="en-US" sz="3200" b="1" dirty="0">
                <a:solidFill>
                  <a:srgbClr val="F94CAF"/>
                </a:solidFill>
                <a:latin typeface="Inconsolata" pitchFamily="34" charset="0"/>
                <a:ea typeface="Inconsolata" pitchFamily="34" charset="-122"/>
                <a:cs typeface="Inconsolata" pitchFamily="34" charset="-120"/>
              </a:rPr>
              <a:t>Tanver Hossain Tonmoy Portfolio</a:t>
            </a:r>
            <a:endParaRPr lang="en-US" sz="3200" dirty="0"/>
          </a:p>
        </p:txBody>
      </p:sp>
      <p:sp>
        <p:nvSpPr>
          <p:cNvPr id="4" name="Text 1"/>
          <p:cNvSpPr/>
          <p:nvPr/>
        </p:nvSpPr>
        <p:spPr>
          <a:xfrm>
            <a:off x="6290310" y="3973116"/>
            <a:ext cx="7536180" cy="2939415"/>
          </a:xfrm>
          <a:prstGeom prst="rect">
            <a:avLst/>
          </a:prstGeom>
          <a:noFill/>
          <a:ln/>
        </p:spPr>
        <p:txBody>
          <a:bodyPr wrap="square" lIns="0" tIns="0" rIns="0" bIns="0" rtlCol="0" anchor="t"/>
          <a:lstStyle/>
          <a:p>
            <a:pPr marL="0" indent="0">
              <a:lnSpc>
                <a:spcPts val="2850"/>
              </a:lnSpc>
              <a:buNone/>
            </a:pPr>
            <a:r>
              <a:rPr lang="en-US" sz="1800" dirty="0">
                <a:solidFill>
                  <a:srgbClr val="DAD1E6"/>
                </a:solidFill>
                <a:latin typeface="Fira Sans" pitchFamily="34" charset="0"/>
                <a:ea typeface="Fira Sans" pitchFamily="34" charset="-122"/>
                <a:cs typeface="Fira Sans" pitchFamily="34" charset="-120"/>
              </a:rPr>
              <a:t>The purpose of this lab is to analyze and evaluate the design and content presented on Tanvir Hossain Tonmoy's portfolio website, which highlights his skills and work as a graphics designer. The portfolio introduces Tanvir Hossain Tonmoy as a passionate and creative professional specializing in web design, graphic design, and video editing. The homepage prominently displays his name, role, and a brief introduction of his expertise. The use of a professional headshot alongside clear, concise text makes a strong first impression.</a:t>
            </a:r>
            <a:endParaRPr lang="en-US" sz="1800" dirty="0"/>
          </a:p>
        </p:txBody>
      </p:sp>
      <p:sp>
        <p:nvSpPr>
          <p:cNvPr id="7" name="Text 3"/>
          <p:cNvSpPr/>
          <p:nvPr/>
        </p:nvSpPr>
        <p:spPr>
          <a:xfrm>
            <a:off x="6772513" y="7170896"/>
            <a:ext cx="2175986" cy="401836"/>
          </a:xfrm>
          <a:prstGeom prst="rect">
            <a:avLst/>
          </a:prstGeom>
          <a:noFill/>
          <a:ln/>
        </p:spPr>
        <p:txBody>
          <a:bodyPr wrap="none" lIns="0" tIns="0" rIns="0" bIns="0" rtlCol="0" anchor="t"/>
          <a:lstStyle/>
          <a:p>
            <a:pPr marL="0" indent="0" algn="l">
              <a:lnSpc>
                <a:spcPts val="3150"/>
              </a:lnSpc>
              <a:buNone/>
            </a:pPr>
            <a:endParaRPr lang="en-US" sz="22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2556272"/>
            <a:ext cx="6172200" cy="771525"/>
          </a:xfrm>
          <a:prstGeom prst="rect">
            <a:avLst/>
          </a:prstGeom>
          <a:noFill/>
          <a:ln/>
        </p:spPr>
        <p:txBody>
          <a:bodyPr wrap="none" lIns="0" tIns="0" rIns="0" bIns="0" rtlCol="0" anchor="t"/>
          <a:lstStyle/>
          <a:p>
            <a:pPr marL="0" indent="0">
              <a:lnSpc>
                <a:spcPts val="6050"/>
              </a:lnSpc>
              <a:buNone/>
            </a:pPr>
            <a:r>
              <a:rPr lang="en-US" sz="4850" b="1" dirty="0">
                <a:solidFill>
                  <a:srgbClr val="F94CAF"/>
                </a:solidFill>
                <a:latin typeface="Inconsolata" pitchFamily="34" charset="0"/>
                <a:ea typeface="Inconsolata" pitchFamily="34" charset="-122"/>
                <a:cs typeface="Inconsolata" pitchFamily="34" charset="-120"/>
              </a:rPr>
              <a:t>Content</a:t>
            </a:r>
            <a:endParaRPr lang="en-US" sz="4850" dirty="0"/>
          </a:p>
        </p:txBody>
      </p:sp>
      <p:sp>
        <p:nvSpPr>
          <p:cNvPr id="4" name="Text 1"/>
          <p:cNvSpPr/>
          <p:nvPr/>
        </p:nvSpPr>
        <p:spPr>
          <a:xfrm>
            <a:off x="864037" y="3698081"/>
            <a:ext cx="7415927" cy="1975247"/>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The portfolio's introduction highlights the designer's approach to combining technical skills with artistic vision, ensuring both visually appealing and user-friendly designs. The text emphasizes his problem-solving abilities and his dedication to exceeding client expectations.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1028700"/>
            <a:ext cx="6172200" cy="771525"/>
          </a:xfrm>
          <a:prstGeom prst="rect">
            <a:avLst/>
          </a:prstGeom>
          <a:noFill/>
          <a:ln/>
        </p:spPr>
        <p:txBody>
          <a:bodyPr wrap="none" lIns="0" tIns="0" rIns="0" bIns="0" rtlCol="0" anchor="t"/>
          <a:lstStyle/>
          <a:p>
            <a:pPr marL="0" indent="0">
              <a:lnSpc>
                <a:spcPts val="6050"/>
              </a:lnSpc>
              <a:buNone/>
            </a:pPr>
            <a:r>
              <a:rPr lang="en-US" sz="4850" b="1" dirty="0">
                <a:solidFill>
                  <a:srgbClr val="F94CAF"/>
                </a:solidFill>
                <a:latin typeface="Inconsolata" pitchFamily="34" charset="0"/>
                <a:ea typeface="Inconsolata" pitchFamily="34" charset="-122"/>
                <a:cs typeface="Inconsolata" pitchFamily="34" charset="-120"/>
              </a:rPr>
              <a:t>Web Design Service</a:t>
            </a:r>
            <a:endParaRPr lang="en-US" sz="4850" dirty="0"/>
          </a:p>
        </p:txBody>
      </p:sp>
      <p:sp>
        <p:nvSpPr>
          <p:cNvPr id="4" name="Shape 1"/>
          <p:cNvSpPr/>
          <p:nvPr/>
        </p:nvSpPr>
        <p:spPr>
          <a:xfrm>
            <a:off x="864037" y="2448163"/>
            <a:ext cx="555427" cy="555427"/>
          </a:xfrm>
          <a:prstGeom prst="roundRect">
            <a:avLst>
              <a:gd name="adj" fmla="val 6668"/>
            </a:avLst>
          </a:prstGeom>
          <a:solidFill>
            <a:srgbClr val="433550"/>
          </a:solidFill>
          <a:ln/>
        </p:spPr>
      </p:sp>
      <p:sp>
        <p:nvSpPr>
          <p:cNvPr id="5" name="Text 2"/>
          <p:cNvSpPr/>
          <p:nvPr/>
        </p:nvSpPr>
        <p:spPr>
          <a:xfrm>
            <a:off x="1049179" y="2540675"/>
            <a:ext cx="185142" cy="370284"/>
          </a:xfrm>
          <a:prstGeom prst="rect">
            <a:avLst/>
          </a:prstGeom>
          <a:noFill/>
          <a:ln/>
        </p:spPr>
        <p:txBody>
          <a:bodyPr wrap="none" lIns="0" tIns="0" rIns="0" bIns="0" rtlCol="0" anchor="t"/>
          <a:lstStyle/>
          <a:p>
            <a:pPr marL="0" indent="0" algn="ctr">
              <a:lnSpc>
                <a:spcPts val="2900"/>
              </a:lnSpc>
              <a:buNone/>
            </a:pPr>
            <a:r>
              <a:rPr lang="en-US" sz="2900" b="1" dirty="0">
                <a:solidFill>
                  <a:srgbClr val="DAD1E6"/>
                </a:solidFill>
                <a:latin typeface="Inconsolata" pitchFamily="34" charset="0"/>
                <a:ea typeface="Inconsolata" pitchFamily="34" charset="-122"/>
                <a:cs typeface="Inconsolata" pitchFamily="34" charset="-120"/>
              </a:rPr>
              <a:t>1</a:t>
            </a:r>
            <a:endParaRPr lang="en-US" sz="2900" dirty="0"/>
          </a:p>
        </p:txBody>
      </p:sp>
      <p:sp>
        <p:nvSpPr>
          <p:cNvPr id="6" name="Text 3"/>
          <p:cNvSpPr/>
          <p:nvPr/>
        </p:nvSpPr>
        <p:spPr>
          <a:xfrm>
            <a:off x="1666280" y="2448163"/>
            <a:ext cx="4011930" cy="385763"/>
          </a:xfrm>
          <a:prstGeom prst="rect">
            <a:avLst/>
          </a:prstGeom>
          <a:noFill/>
          <a:ln/>
        </p:spPr>
        <p:txBody>
          <a:bodyPr wrap="none" lIns="0" tIns="0" rIns="0" bIns="0" rtlCol="0" anchor="t"/>
          <a:lstStyle/>
          <a:p>
            <a:pPr marL="0" indent="0">
              <a:lnSpc>
                <a:spcPts val="3000"/>
              </a:lnSpc>
              <a:buNone/>
            </a:pPr>
            <a:r>
              <a:rPr lang="en-US" sz="2400" b="1" dirty="0">
                <a:solidFill>
                  <a:srgbClr val="DAD1E6"/>
                </a:solidFill>
                <a:latin typeface="Inconsolata" pitchFamily="34" charset="0"/>
                <a:ea typeface="Inconsolata" pitchFamily="34" charset="-122"/>
                <a:cs typeface="Inconsolata" pitchFamily="34" charset="-120"/>
              </a:rPr>
              <a:t>User-Friendly &amp; Responsive</a:t>
            </a:r>
            <a:endParaRPr lang="en-US" sz="2400" dirty="0"/>
          </a:p>
        </p:txBody>
      </p:sp>
      <p:sp>
        <p:nvSpPr>
          <p:cNvPr id="7" name="Text 4"/>
          <p:cNvSpPr/>
          <p:nvPr/>
        </p:nvSpPr>
        <p:spPr>
          <a:xfrm>
            <a:off x="1666280" y="2982039"/>
            <a:ext cx="6613684" cy="1975247"/>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The portfolio offers web design services focusing on creating user-friendly and responsive websites. The designer emphasizes crafting websites with HTML, CSS, and Bootstrap, ensuring mobile compatibility and ease of navigation.</a:t>
            </a:r>
            <a:endParaRPr lang="en-US" sz="1900" dirty="0"/>
          </a:p>
        </p:txBody>
      </p:sp>
      <p:sp>
        <p:nvSpPr>
          <p:cNvPr id="8" name="Shape 5"/>
          <p:cNvSpPr/>
          <p:nvPr/>
        </p:nvSpPr>
        <p:spPr>
          <a:xfrm>
            <a:off x="864037" y="5481757"/>
            <a:ext cx="555427" cy="555427"/>
          </a:xfrm>
          <a:prstGeom prst="roundRect">
            <a:avLst>
              <a:gd name="adj" fmla="val 6668"/>
            </a:avLst>
          </a:prstGeom>
          <a:solidFill>
            <a:srgbClr val="433550"/>
          </a:solidFill>
          <a:ln/>
        </p:spPr>
      </p:sp>
      <p:sp>
        <p:nvSpPr>
          <p:cNvPr id="9" name="Text 6"/>
          <p:cNvSpPr/>
          <p:nvPr/>
        </p:nvSpPr>
        <p:spPr>
          <a:xfrm>
            <a:off x="1049179" y="5574268"/>
            <a:ext cx="185142" cy="370284"/>
          </a:xfrm>
          <a:prstGeom prst="rect">
            <a:avLst/>
          </a:prstGeom>
          <a:noFill/>
          <a:ln/>
        </p:spPr>
        <p:txBody>
          <a:bodyPr wrap="none" lIns="0" tIns="0" rIns="0" bIns="0" rtlCol="0" anchor="t"/>
          <a:lstStyle/>
          <a:p>
            <a:pPr marL="0" indent="0" algn="ctr">
              <a:lnSpc>
                <a:spcPts val="2900"/>
              </a:lnSpc>
              <a:buNone/>
            </a:pPr>
            <a:r>
              <a:rPr lang="en-US" sz="2900" b="1" dirty="0">
                <a:solidFill>
                  <a:srgbClr val="DAD1E6"/>
                </a:solidFill>
                <a:latin typeface="Inconsolata" pitchFamily="34" charset="0"/>
                <a:ea typeface="Inconsolata" pitchFamily="34" charset="-122"/>
                <a:cs typeface="Inconsolata" pitchFamily="34" charset="-120"/>
              </a:rPr>
              <a:t>2</a:t>
            </a:r>
            <a:endParaRPr lang="en-US" sz="2900" dirty="0"/>
          </a:p>
        </p:txBody>
      </p:sp>
      <p:sp>
        <p:nvSpPr>
          <p:cNvPr id="10" name="Text 7"/>
          <p:cNvSpPr/>
          <p:nvPr/>
        </p:nvSpPr>
        <p:spPr>
          <a:xfrm>
            <a:off x="1666280" y="5481757"/>
            <a:ext cx="4629150" cy="385763"/>
          </a:xfrm>
          <a:prstGeom prst="rect">
            <a:avLst/>
          </a:prstGeom>
          <a:noFill/>
          <a:ln/>
        </p:spPr>
        <p:txBody>
          <a:bodyPr wrap="none" lIns="0" tIns="0" rIns="0" bIns="0" rtlCol="0" anchor="t"/>
          <a:lstStyle/>
          <a:p>
            <a:pPr marL="0" indent="0">
              <a:lnSpc>
                <a:spcPts val="3000"/>
              </a:lnSpc>
              <a:buNone/>
            </a:pPr>
            <a:r>
              <a:rPr lang="en-US" sz="2400" b="1" dirty="0">
                <a:solidFill>
                  <a:srgbClr val="DAD1E6"/>
                </a:solidFill>
                <a:latin typeface="Inconsolata" pitchFamily="34" charset="0"/>
                <a:ea typeface="Inconsolata" pitchFamily="34" charset="-122"/>
                <a:cs typeface="Inconsolata" pitchFamily="34" charset="-120"/>
              </a:rPr>
              <a:t>Sample Projects &amp; Testimonials</a:t>
            </a:r>
            <a:endParaRPr lang="en-US" sz="2400" dirty="0"/>
          </a:p>
        </p:txBody>
      </p:sp>
      <p:sp>
        <p:nvSpPr>
          <p:cNvPr id="11" name="Text 8"/>
          <p:cNvSpPr/>
          <p:nvPr/>
        </p:nvSpPr>
        <p:spPr>
          <a:xfrm>
            <a:off x="1666280" y="6015633"/>
            <a:ext cx="6613684" cy="1185148"/>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The service section can be enhanced by showcasing sample projects, testimonials, or case studies for better impact.</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57393"/>
          </a:xfrm>
          <a:prstGeom prst="rect">
            <a:avLst/>
          </a:prstGeom>
        </p:spPr>
      </p:pic>
      <p:sp>
        <p:nvSpPr>
          <p:cNvPr id="3" name="Text 0"/>
          <p:cNvSpPr/>
          <p:nvPr/>
        </p:nvSpPr>
        <p:spPr>
          <a:xfrm>
            <a:off x="827961" y="3607951"/>
            <a:ext cx="6800969" cy="739378"/>
          </a:xfrm>
          <a:prstGeom prst="rect">
            <a:avLst/>
          </a:prstGeom>
          <a:noFill/>
          <a:ln/>
        </p:spPr>
        <p:txBody>
          <a:bodyPr wrap="none" lIns="0" tIns="0" rIns="0" bIns="0" rtlCol="0" anchor="t"/>
          <a:lstStyle/>
          <a:p>
            <a:pPr marL="0" indent="0">
              <a:lnSpc>
                <a:spcPts val="5800"/>
              </a:lnSpc>
              <a:buNone/>
            </a:pPr>
            <a:r>
              <a:rPr lang="en-US" sz="4650" b="1" dirty="0">
                <a:solidFill>
                  <a:srgbClr val="F94CAF"/>
                </a:solidFill>
                <a:latin typeface="Inconsolata" pitchFamily="34" charset="0"/>
                <a:ea typeface="Inconsolata" pitchFamily="34" charset="-122"/>
                <a:cs typeface="Inconsolata" pitchFamily="34" charset="-120"/>
              </a:rPr>
              <a:t>Graphics Design Service</a:t>
            </a:r>
            <a:endParaRPr lang="en-US" sz="4650" dirty="0"/>
          </a:p>
        </p:txBody>
      </p:sp>
      <p:sp>
        <p:nvSpPr>
          <p:cNvPr id="4" name="Shape 1"/>
          <p:cNvSpPr/>
          <p:nvPr/>
        </p:nvSpPr>
        <p:spPr>
          <a:xfrm>
            <a:off x="827961" y="4702135"/>
            <a:ext cx="6369010" cy="2877264"/>
          </a:xfrm>
          <a:prstGeom prst="roundRect">
            <a:avLst>
              <a:gd name="adj" fmla="val 1233"/>
            </a:avLst>
          </a:prstGeom>
          <a:solidFill>
            <a:srgbClr val="433550"/>
          </a:solidFill>
          <a:ln/>
        </p:spPr>
      </p:sp>
      <p:sp>
        <p:nvSpPr>
          <p:cNvPr id="5" name="Text 2"/>
          <p:cNvSpPr/>
          <p:nvPr/>
        </p:nvSpPr>
        <p:spPr>
          <a:xfrm>
            <a:off x="1064538" y="4938713"/>
            <a:ext cx="2957393" cy="369689"/>
          </a:xfrm>
          <a:prstGeom prst="rect">
            <a:avLst/>
          </a:prstGeom>
          <a:noFill/>
          <a:ln/>
        </p:spPr>
        <p:txBody>
          <a:bodyPr wrap="none" lIns="0" tIns="0" rIns="0" bIns="0" rtlCol="0" anchor="t"/>
          <a:lstStyle/>
          <a:p>
            <a:pPr marL="0" indent="0">
              <a:lnSpc>
                <a:spcPts val="2900"/>
              </a:lnSpc>
              <a:buNone/>
            </a:pPr>
            <a:r>
              <a:rPr lang="en-US" sz="2300" b="1" dirty="0">
                <a:solidFill>
                  <a:srgbClr val="DAD1E6"/>
                </a:solidFill>
                <a:latin typeface="Inconsolata" pitchFamily="34" charset="0"/>
                <a:ea typeface="Inconsolata" pitchFamily="34" charset="-122"/>
                <a:cs typeface="Inconsolata" pitchFamily="34" charset="-120"/>
              </a:rPr>
              <a:t>Logo Design</a:t>
            </a:r>
            <a:endParaRPr lang="en-US" sz="2300" dirty="0"/>
          </a:p>
        </p:txBody>
      </p:sp>
      <p:sp>
        <p:nvSpPr>
          <p:cNvPr id="6" name="Text 3"/>
          <p:cNvSpPr/>
          <p:nvPr/>
        </p:nvSpPr>
        <p:spPr>
          <a:xfrm>
            <a:off x="1064538" y="5450324"/>
            <a:ext cx="5895856" cy="1892498"/>
          </a:xfrm>
          <a:prstGeom prst="rect">
            <a:avLst/>
          </a:prstGeom>
          <a:noFill/>
          <a:ln/>
        </p:spPr>
        <p:txBody>
          <a:bodyPr wrap="square" lIns="0" tIns="0" rIns="0" bIns="0" rtlCol="0" anchor="t"/>
          <a:lstStyle/>
          <a:p>
            <a:pPr marL="0" indent="0">
              <a:lnSpc>
                <a:spcPts val="2950"/>
              </a:lnSpc>
              <a:buNone/>
            </a:pPr>
            <a:r>
              <a:rPr lang="en-US" sz="1850" dirty="0">
                <a:solidFill>
                  <a:srgbClr val="DAD1E6"/>
                </a:solidFill>
                <a:latin typeface="Fira Sans" pitchFamily="34" charset="0"/>
                <a:ea typeface="Fira Sans" pitchFamily="34" charset="-122"/>
                <a:cs typeface="Fira Sans" pitchFamily="34" charset="-120"/>
              </a:rPr>
              <a:t>The portfolio emphasizes proficiency in Adobe Photoshop and Illustrator for creating visually compelling designs. The graphics design service includes logo design, branding, and promotional materials.</a:t>
            </a:r>
            <a:endParaRPr lang="en-US" sz="1850" dirty="0"/>
          </a:p>
        </p:txBody>
      </p:sp>
      <p:sp>
        <p:nvSpPr>
          <p:cNvPr id="7" name="Shape 4"/>
          <p:cNvSpPr/>
          <p:nvPr/>
        </p:nvSpPr>
        <p:spPr>
          <a:xfrm>
            <a:off x="7433548" y="4702135"/>
            <a:ext cx="6369010" cy="2877264"/>
          </a:xfrm>
          <a:prstGeom prst="roundRect">
            <a:avLst>
              <a:gd name="adj" fmla="val 1233"/>
            </a:avLst>
          </a:prstGeom>
          <a:solidFill>
            <a:srgbClr val="433550"/>
          </a:solidFill>
          <a:ln/>
        </p:spPr>
      </p:sp>
      <p:sp>
        <p:nvSpPr>
          <p:cNvPr id="8" name="Text 5"/>
          <p:cNvSpPr/>
          <p:nvPr/>
        </p:nvSpPr>
        <p:spPr>
          <a:xfrm>
            <a:off x="7670125" y="4938713"/>
            <a:ext cx="2957393" cy="369689"/>
          </a:xfrm>
          <a:prstGeom prst="rect">
            <a:avLst/>
          </a:prstGeom>
          <a:noFill/>
          <a:ln/>
        </p:spPr>
        <p:txBody>
          <a:bodyPr wrap="none" lIns="0" tIns="0" rIns="0" bIns="0" rtlCol="0" anchor="t"/>
          <a:lstStyle/>
          <a:p>
            <a:pPr marL="0" indent="0">
              <a:lnSpc>
                <a:spcPts val="2900"/>
              </a:lnSpc>
              <a:buNone/>
            </a:pPr>
            <a:r>
              <a:rPr lang="en-US" sz="2300" b="1" dirty="0">
                <a:solidFill>
                  <a:srgbClr val="DAD1E6"/>
                </a:solidFill>
                <a:latin typeface="Inconsolata" pitchFamily="34" charset="0"/>
                <a:ea typeface="Inconsolata" pitchFamily="34" charset="-122"/>
                <a:cs typeface="Inconsolata" pitchFamily="34" charset="-120"/>
              </a:rPr>
              <a:t>Branding</a:t>
            </a:r>
            <a:endParaRPr lang="en-US" sz="2300" dirty="0"/>
          </a:p>
        </p:txBody>
      </p:sp>
      <p:sp>
        <p:nvSpPr>
          <p:cNvPr id="9" name="Text 6"/>
          <p:cNvSpPr/>
          <p:nvPr/>
        </p:nvSpPr>
        <p:spPr>
          <a:xfrm>
            <a:off x="7670125" y="5450324"/>
            <a:ext cx="5895856" cy="1135499"/>
          </a:xfrm>
          <a:prstGeom prst="rect">
            <a:avLst/>
          </a:prstGeom>
          <a:noFill/>
          <a:ln/>
        </p:spPr>
        <p:txBody>
          <a:bodyPr wrap="square" lIns="0" tIns="0" rIns="0" bIns="0" rtlCol="0" anchor="t"/>
          <a:lstStyle/>
          <a:p>
            <a:pPr marL="0" indent="0">
              <a:lnSpc>
                <a:spcPts val="2950"/>
              </a:lnSpc>
              <a:buNone/>
            </a:pPr>
            <a:r>
              <a:rPr lang="en-US" sz="1850" dirty="0">
                <a:solidFill>
                  <a:srgbClr val="DAD1E6"/>
                </a:solidFill>
                <a:latin typeface="Fira Sans" pitchFamily="34" charset="0"/>
                <a:ea typeface="Fira Sans" pitchFamily="34" charset="-122"/>
                <a:cs typeface="Fira Sans" pitchFamily="34" charset="-120"/>
              </a:rPr>
              <a:t>The clean and modern design of the portfolio itself is an example of the designer's ability to create aesthetic visual experiences.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1055013"/>
            <a:ext cx="6480929" cy="771525"/>
          </a:xfrm>
          <a:prstGeom prst="rect">
            <a:avLst/>
          </a:prstGeom>
          <a:noFill/>
          <a:ln/>
        </p:spPr>
        <p:txBody>
          <a:bodyPr wrap="none" lIns="0" tIns="0" rIns="0" bIns="0" rtlCol="0" anchor="t"/>
          <a:lstStyle/>
          <a:p>
            <a:pPr marL="0" indent="0">
              <a:lnSpc>
                <a:spcPts val="6050"/>
              </a:lnSpc>
              <a:buNone/>
            </a:pPr>
            <a:r>
              <a:rPr lang="en-US" sz="4850" b="1" dirty="0">
                <a:solidFill>
                  <a:srgbClr val="F94CAF"/>
                </a:solidFill>
                <a:latin typeface="Inconsolata" pitchFamily="34" charset="0"/>
                <a:ea typeface="Inconsolata" pitchFamily="34" charset="-122"/>
                <a:cs typeface="Inconsolata" pitchFamily="34" charset="-120"/>
              </a:rPr>
              <a:t>Video Editing Service</a:t>
            </a:r>
            <a:endParaRPr lang="en-US" sz="4850" dirty="0"/>
          </a:p>
        </p:txBody>
      </p:sp>
      <p:pic>
        <p:nvPicPr>
          <p:cNvPr id="4" name="Image 1" descr="preencoded.png"/>
          <p:cNvPicPr>
            <a:picLocks noChangeAspect="1"/>
          </p:cNvPicPr>
          <p:nvPr/>
        </p:nvPicPr>
        <p:blipFill>
          <a:blip r:embed="rId4"/>
          <a:stretch>
            <a:fillRect/>
          </a:stretch>
        </p:blipFill>
        <p:spPr>
          <a:xfrm>
            <a:off x="864037" y="2196822"/>
            <a:ext cx="1234440" cy="3002756"/>
          </a:xfrm>
          <a:prstGeom prst="rect">
            <a:avLst/>
          </a:prstGeom>
        </p:spPr>
      </p:pic>
      <p:sp>
        <p:nvSpPr>
          <p:cNvPr id="5" name="Text 1"/>
          <p:cNvSpPr/>
          <p:nvPr/>
        </p:nvSpPr>
        <p:spPr>
          <a:xfrm>
            <a:off x="2468761" y="2443639"/>
            <a:ext cx="3086100" cy="385763"/>
          </a:xfrm>
          <a:prstGeom prst="rect">
            <a:avLst/>
          </a:prstGeom>
          <a:noFill/>
          <a:ln/>
        </p:spPr>
        <p:txBody>
          <a:bodyPr wrap="none" lIns="0" tIns="0" rIns="0" bIns="0" rtlCol="0" anchor="t"/>
          <a:lstStyle/>
          <a:p>
            <a:pPr marL="0" indent="0" algn="l">
              <a:lnSpc>
                <a:spcPts val="3000"/>
              </a:lnSpc>
              <a:buNone/>
            </a:pPr>
            <a:r>
              <a:rPr lang="en-US" sz="2400" b="1" dirty="0">
                <a:solidFill>
                  <a:srgbClr val="DAD1E6"/>
                </a:solidFill>
                <a:latin typeface="Inconsolata" pitchFamily="34" charset="0"/>
                <a:ea typeface="Inconsolata" pitchFamily="34" charset="-122"/>
                <a:cs typeface="Inconsolata" pitchFamily="34" charset="-120"/>
              </a:rPr>
              <a:t>Filmora Expertise</a:t>
            </a:r>
            <a:endParaRPr lang="en-US" sz="2400" dirty="0"/>
          </a:p>
        </p:txBody>
      </p:sp>
      <p:sp>
        <p:nvSpPr>
          <p:cNvPr id="6" name="Text 2"/>
          <p:cNvSpPr/>
          <p:nvPr/>
        </p:nvSpPr>
        <p:spPr>
          <a:xfrm>
            <a:off x="2468761" y="2977515"/>
            <a:ext cx="5811203" cy="1975247"/>
          </a:xfrm>
          <a:prstGeom prst="rect">
            <a:avLst/>
          </a:prstGeom>
          <a:noFill/>
          <a:ln/>
        </p:spPr>
        <p:txBody>
          <a:bodyPr wrap="square" lIns="0" tIns="0" rIns="0" bIns="0" rtlCol="0" anchor="t"/>
          <a:lstStyle/>
          <a:p>
            <a:pPr marL="0" indent="0" algn="l">
              <a:lnSpc>
                <a:spcPts val="3100"/>
              </a:lnSpc>
              <a:buNone/>
            </a:pPr>
            <a:r>
              <a:rPr lang="en-US" sz="1900" dirty="0">
                <a:solidFill>
                  <a:srgbClr val="DAD1E6"/>
                </a:solidFill>
                <a:latin typeface="Fira Sans" pitchFamily="34" charset="0"/>
                <a:ea typeface="Fira Sans" pitchFamily="34" charset="-122"/>
                <a:cs typeface="Fira Sans" pitchFamily="34" charset="-120"/>
              </a:rPr>
              <a:t>With experience in using Filmora, the portfolio highlights the designer's video editing services. This includes basic to intermediate-level video editing for promotional videos, social media content, and personal projects.</a:t>
            </a:r>
            <a:endParaRPr lang="en-US" sz="1900" dirty="0"/>
          </a:p>
        </p:txBody>
      </p:sp>
      <p:pic>
        <p:nvPicPr>
          <p:cNvPr id="7" name="Image 2" descr="preencoded.png"/>
          <p:cNvPicPr>
            <a:picLocks noChangeAspect="1"/>
          </p:cNvPicPr>
          <p:nvPr/>
        </p:nvPicPr>
        <p:blipFill>
          <a:blip r:embed="rId5"/>
          <a:stretch>
            <a:fillRect/>
          </a:stretch>
        </p:blipFill>
        <p:spPr>
          <a:xfrm>
            <a:off x="864037" y="5199578"/>
            <a:ext cx="1234440" cy="1975009"/>
          </a:xfrm>
          <a:prstGeom prst="rect">
            <a:avLst/>
          </a:prstGeom>
        </p:spPr>
      </p:pic>
      <p:sp>
        <p:nvSpPr>
          <p:cNvPr id="8" name="Text 3"/>
          <p:cNvSpPr/>
          <p:nvPr/>
        </p:nvSpPr>
        <p:spPr>
          <a:xfrm>
            <a:off x="2468761" y="5446395"/>
            <a:ext cx="4011930" cy="385763"/>
          </a:xfrm>
          <a:prstGeom prst="rect">
            <a:avLst/>
          </a:prstGeom>
          <a:noFill/>
          <a:ln/>
        </p:spPr>
        <p:txBody>
          <a:bodyPr wrap="none" lIns="0" tIns="0" rIns="0" bIns="0" rtlCol="0" anchor="t"/>
          <a:lstStyle/>
          <a:p>
            <a:pPr marL="0" indent="0" algn="l">
              <a:lnSpc>
                <a:spcPts val="3000"/>
              </a:lnSpc>
              <a:buNone/>
            </a:pPr>
            <a:r>
              <a:rPr lang="en-US" sz="2400" b="1" dirty="0">
                <a:solidFill>
                  <a:srgbClr val="DAD1E6"/>
                </a:solidFill>
                <a:latin typeface="Inconsolata" pitchFamily="34" charset="0"/>
                <a:ea typeface="Inconsolata" pitchFamily="34" charset="-122"/>
                <a:cs typeface="Inconsolata" pitchFamily="34" charset="-120"/>
              </a:rPr>
              <a:t>Demo Reels &amp; Sample Videos</a:t>
            </a:r>
            <a:endParaRPr lang="en-US" sz="2400" dirty="0"/>
          </a:p>
        </p:txBody>
      </p:sp>
      <p:sp>
        <p:nvSpPr>
          <p:cNvPr id="9" name="Text 4"/>
          <p:cNvSpPr/>
          <p:nvPr/>
        </p:nvSpPr>
        <p:spPr>
          <a:xfrm>
            <a:off x="2468761" y="5980271"/>
            <a:ext cx="5811203" cy="790099"/>
          </a:xfrm>
          <a:prstGeom prst="rect">
            <a:avLst/>
          </a:prstGeom>
          <a:noFill/>
          <a:ln/>
        </p:spPr>
        <p:txBody>
          <a:bodyPr wrap="square" lIns="0" tIns="0" rIns="0" bIns="0" rtlCol="0" anchor="t"/>
          <a:lstStyle/>
          <a:p>
            <a:pPr marL="0" indent="0" algn="l">
              <a:lnSpc>
                <a:spcPts val="3100"/>
              </a:lnSpc>
              <a:buNone/>
            </a:pPr>
            <a:r>
              <a:rPr lang="en-US" sz="1900" dirty="0">
                <a:solidFill>
                  <a:srgbClr val="DAD1E6"/>
                </a:solidFill>
                <a:latin typeface="Fira Sans" pitchFamily="34" charset="0"/>
                <a:ea typeface="Fira Sans" pitchFamily="34" charset="-122"/>
                <a:cs typeface="Fira Sans" pitchFamily="34" charset="-120"/>
              </a:rPr>
              <a:t>The addition of short demo reels or sample videos would further strengthen this section.</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888682"/>
            <a:ext cx="6172200" cy="771525"/>
          </a:xfrm>
          <a:prstGeom prst="rect">
            <a:avLst/>
          </a:prstGeom>
          <a:noFill/>
          <a:ln/>
        </p:spPr>
        <p:txBody>
          <a:bodyPr wrap="none" lIns="0" tIns="0" rIns="0" bIns="0" rtlCol="0" anchor="t"/>
          <a:lstStyle/>
          <a:p>
            <a:pPr marL="0" indent="0">
              <a:lnSpc>
                <a:spcPts val="6050"/>
              </a:lnSpc>
              <a:buNone/>
            </a:pPr>
            <a:r>
              <a:rPr lang="en-US" sz="4850" b="1" dirty="0">
                <a:solidFill>
                  <a:srgbClr val="F94CAF"/>
                </a:solidFill>
                <a:latin typeface="Inconsolata" pitchFamily="34" charset="0"/>
                <a:ea typeface="Inconsolata" pitchFamily="34" charset="-122"/>
                <a:cs typeface="Inconsolata" pitchFamily="34" charset="-120"/>
              </a:rPr>
              <a:t>Technical Skills</a:t>
            </a:r>
            <a:endParaRPr lang="en-US" sz="4850" dirty="0"/>
          </a:p>
        </p:txBody>
      </p:sp>
      <p:sp>
        <p:nvSpPr>
          <p:cNvPr id="4" name="Shape 1"/>
          <p:cNvSpPr/>
          <p:nvPr/>
        </p:nvSpPr>
        <p:spPr>
          <a:xfrm>
            <a:off x="6350437" y="2030492"/>
            <a:ext cx="7415927" cy="5310426"/>
          </a:xfrm>
          <a:prstGeom prst="roundRect">
            <a:avLst>
              <a:gd name="adj" fmla="val 697"/>
            </a:avLst>
          </a:prstGeom>
          <a:noFill/>
          <a:ln w="15240">
            <a:solidFill>
              <a:srgbClr val="FFFFFF">
                <a:alpha val="24000"/>
              </a:srgbClr>
            </a:solidFill>
            <a:prstDash val="solid"/>
          </a:ln>
        </p:spPr>
      </p:sp>
      <p:sp>
        <p:nvSpPr>
          <p:cNvPr id="5" name="Shape 2"/>
          <p:cNvSpPr/>
          <p:nvPr/>
        </p:nvSpPr>
        <p:spPr>
          <a:xfrm>
            <a:off x="6365677" y="2045732"/>
            <a:ext cx="7385447" cy="1891665"/>
          </a:xfrm>
          <a:prstGeom prst="rect">
            <a:avLst/>
          </a:prstGeom>
          <a:solidFill>
            <a:srgbClr val="FFFFFF">
              <a:alpha val="4000"/>
            </a:srgbClr>
          </a:solidFill>
          <a:ln/>
        </p:spPr>
      </p:sp>
      <p:sp>
        <p:nvSpPr>
          <p:cNvPr id="6" name="Text 3"/>
          <p:cNvSpPr/>
          <p:nvPr/>
        </p:nvSpPr>
        <p:spPr>
          <a:xfrm>
            <a:off x="6612493" y="2201466"/>
            <a:ext cx="3195280" cy="395049"/>
          </a:xfrm>
          <a:prstGeom prst="rect">
            <a:avLst/>
          </a:prstGeom>
          <a:noFill/>
          <a:ln/>
        </p:spPr>
        <p:txBody>
          <a:bodyPr wrap="non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HTML &amp; CSS</a:t>
            </a:r>
            <a:endParaRPr lang="en-US" sz="1900" dirty="0"/>
          </a:p>
        </p:txBody>
      </p:sp>
      <p:sp>
        <p:nvSpPr>
          <p:cNvPr id="7" name="Text 4"/>
          <p:cNvSpPr/>
          <p:nvPr/>
        </p:nvSpPr>
        <p:spPr>
          <a:xfrm>
            <a:off x="10309027" y="2201466"/>
            <a:ext cx="3195280" cy="1580198"/>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Proficient in structuring and styling websites, ensuring responsive and accessible designs.</a:t>
            </a:r>
            <a:endParaRPr lang="en-US" sz="1900" dirty="0"/>
          </a:p>
        </p:txBody>
      </p:sp>
      <p:sp>
        <p:nvSpPr>
          <p:cNvPr id="8" name="Shape 5"/>
          <p:cNvSpPr/>
          <p:nvPr/>
        </p:nvSpPr>
        <p:spPr>
          <a:xfrm>
            <a:off x="6365677" y="3937397"/>
            <a:ext cx="7385447" cy="1496616"/>
          </a:xfrm>
          <a:prstGeom prst="rect">
            <a:avLst/>
          </a:prstGeom>
          <a:solidFill>
            <a:srgbClr val="000000">
              <a:alpha val="4000"/>
            </a:srgbClr>
          </a:solidFill>
          <a:ln/>
        </p:spPr>
      </p:sp>
      <p:sp>
        <p:nvSpPr>
          <p:cNvPr id="9" name="Text 6"/>
          <p:cNvSpPr/>
          <p:nvPr/>
        </p:nvSpPr>
        <p:spPr>
          <a:xfrm>
            <a:off x="6612493" y="4093131"/>
            <a:ext cx="3195280" cy="395049"/>
          </a:xfrm>
          <a:prstGeom prst="rect">
            <a:avLst/>
          </a:prstGeom>
          <a:noFill/>
          <a:ln/>
        </p:spPr>
        <p:txBody>
          <a:bodyPr wrap="non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Bootstrap</a:t>
            </a:r>
            <a:endParaRPr lang="en-US" sz="1900" dirty="0"/>
          </a:p>
        </p:txBody>
      </p:sp>
      <p:sp>
        <p:nvSpPr>
          <p:cNvPr id="10" name="Text 7"/>
          <p:cNvSpPr/>
          <p:nvPr/>
        </p:nvSpPr>
        <p:spPr>
          <a:xfrm>
            <a:off x="10309027" y="4093131"/>
            <a:ext cx="3195280" cy="1185148"/>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Ability to use this framework to create flexible and mobile-first designs.</a:t>
            </a:r>
            <a:endParaRPr lang="en-US" sz="1900" dirty="0"/>
          </a:p>
        </p:txBody>
      </p:sp>
      <p:sp>
        <p:nvSpPr>
          <p:cNvPr id="11" name="Shape 8"/>
          <p:cNvSpPr/>
          <p:nvPr/>
        </p:nvSpPr>
        <p:spPr>
          <a:xfrm>
            <a:off x="6365677" y="5434013"/>
            <a:ext cx="7385447" cy="1891665"/>
          </a:xfrm>
          <a:prstGeom prst="rect">
            <a:avLst/>
          </a:prstGeom>
          <a:solidFill>
            <a:srgbClr val="FFFFFF">
              <a:alpha val="4000"/>
            </a:srgbClr>
          </a:solidFill>
          <a:ln/>
        </p:spPr>
      </p:sp>
      <p:sp>
        <p:nvSpPr>
          <p:cNvPr id="12" name="Text 9"/>
          <p:cNvSpPr/>
          <p:nvPr/>
        </p:nvSpPr>
        <p:spPr>
          <a:xfrm>
            <a:off x="6612493" y="5589746"/>
            <a:ext cx="3195280" cy="395049"/>
          </a:xfrm>
          <a:prstGeom prst="rect">
            <a:avLst/>
          </a:prstGeom>
          <a:noFill/>
          <a:ln/>
        </p:spPr>
        <p:txBody>
          <a:bodyPr wrap="non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Basic JavaScript</a:t>
            </a:r>
            <a:endParaRPr lang="en-US" sz="1900" dirty="0"/>
          </a:p>
        </p:txBody>
      </p:sp>
      <p:sp>
        <p:nvSpPr>
          <p:cNvPr id="13" name="Text 10"/>
          <p:cNvSpPr/>
          <p:nvPr/>
        </p:nvSpPr>
        <p:spPr>
          <a:xfrm>
            <a:off x="10309027" y="5589746"/>
            <a:ext cx="3195280" cy="1580198"/>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Provides interactive elements for websites, enhancing the user experience.</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1028700"/>
            <a:ext cx="6172200" cy="771525"/>
          </a:xfrm>
          <a:prstGeom prst="rect">
            <a:avLst/>
          </a:prstGeom>
          <a:noFill/>
          <a:ln/>
        </p:spPr>
        <p:txBody>
          <a:bodyPr wrap="none" lIns="0" tIns="0" rIns="0" bIns="0" rtlCol="0" anchor="t"/>
          <a:lstStyle/>
          <a:p>
            <a:pPr marL="0" indent="0">
              <a:lnSpc>
                <a:spcPts val="6050"/>
              </a:lnSpc>
              <a:buNone/>
            </a:pPr>
            <a:r>
              <a:rPr lang="en-US" sz="4850" b="1" dirty="0">
                <a:solidFill>
                  <a:srgbClr val="F94CAF"/>
                </a:solidFill>
                <a:latin typeface="Inconsolata" pitchFamily="34" charset="0"/>
                <a:ea typeface="Inconsolata" pitchFamily="34" charset="-122"/>
                <a:cs typeface="Inconsolata" pitchFamily="34" charset="-120"/>
              </a:rPr>
              <a:t>Backend Services</a:t>
            </a:r>
            <a:endParaRPr lang="en-US" sz="4850" dirty="0"/>
          </a:p>
        </p:txBody>
      </p:sp>
      <p:sp>
        <p:nvSpPr>
          <p:cNvPr id="4" name="Shape 1"/>
          <p:cNvSpPr/>
          <p:nvPr/>
        </p:nvSpPr>
        <p:spPr>
          <a:xfrm>
            <a:off x="864037" y="2448163"/>
            <a:ext cx="555427" cy="555427"/>
          </a:xfrm>
          <a:prstGeom prst="roundRect">
            <a:avLst>
              <a:gd name="adj" fmla="val 6668"/>
            </a:avLst>
          </a:prstGeom>
          <a:solidFill>
            <a:srgbClr val="433550"/>
          </a:solidFill>
          <a:ln/>
        </p:spPr>
      </p:sp>
      <p:sp>
        <p:nvSpPr>
          <p:cNvPr id="5" name="Text 2"/>
          <p:cNvSpPr/>
          <p:nvPr/>
        </p:nvSpPr>
        <p:spPr>
          <a:xfrm>
            <a:off x="1049179" y="2540675"/>
            <a:ext cx="185142" cy="370284"/>
          </a:xfrm>
          <a:prstGeom prst="rect">
            <a:avLst/>
          </a:prstGeom>
          <a:noFill/>
          <a:ln/>
        </p:spPr>
        <p:txBody>
          <a:bodyPr wrap="none" lIns="0" tIns="0" rIns="0" bIns="0" rtlCol="0" anchor="t"/>
          <a:lstStyle/>
          <a:p>
            <a:pPr marL="0" indent="0" algn="ctr">
              <a:lnSpc>
                <a:spcPts val="2900"/>
              </a:lnSpc>
              <a:buNone/>
            </a:pPr>
            <a:r>
              <a:rPr lang="en-US" sz="2900" b="1" dirty="0">
                <a:solidFill>
                  <a:srgbClr val="DAD1E6"/>
                </a:solidFill>
                <a:latin typeface="Inconsolata" pitchFamily="34" charset="0"/>
                <a:ea typeface="Inconsolata" pitchFamily="34" charset="-122"/>
                <a:cs typeface="Inconsolata" pitchFamily="34" charset="-120"/>
              </a:rPr>
              <a:t>1</a:t>
            </a:r>
            <a:endParaRPr lang="en-US" sz="2900" dirty="0"/>
          </a:p>
        </p:txBody>
      </p:sp>
      <p:sp>
        <p:nvSpPr>
          <p:cNvPr id="6" name="Text 3"/>
          <p:cNvSpPr/>
          <p:nvPr/>
        </p:nvSpPr>
        <p:spPr>
          <a:xfrm>
            <a:off x="1666280" y="2448163"/>
            <a:ext cx="4011930" cy="385763"/>
          </a:xfrm>
          <a:prstGeom prst="rect">
            <a:avLst/>
          </a:prstGeom>
          <a:noFill/>
          <a:ln/>
        </p:spPr>
        <p:txBody>
          <a:bodyPr wrap="none" lIns="0" tIns="0" rIns="0" bIns="0" rtlCol="0" anchor="t"/>
          <a:lstStyle/>
          <a:p>
            <a:pPr marL="0" indent="0">
              <a:lnSpc>
                <a:spcPts val="3000"/>
              </a:lnSpc>
              <a:buNone/>
            </a:pPr>
            <a:r>
              <a:rPr lang="en-US" sz="2400" b="1" dirty="0">
                <a:solidFill>
                  <a:srgbClr val="DAD1E6"/>
                </a:solidFill>
                <a:latin typeface="Inconsolata" pitchFamily="34" charset="0"/>
                <a:ea typeface="Inconsolata" pitchFamily="34" charset="-122"/>
                <a:cs typeface="Inconsolata" pitchFamily="34" charset="-120"/>
              </a:rPr>
              <a:t>User Accounts Authentication </a:t>
            </a:r>
            <a:endParaRPr lang="en-US" sz="2400" dirty="0"/>
          </a:p>
        </p:txBody>
      </p:sp>
      <p:sp>
        <p:nvSpPr>
          <p:cNvPr id="7" name="Text 4"/>
          <p:cNvSpPr/>
          <p:nvPr/>
        </p:nvSpPr>
        <p:spPr>
          <a:xfrm>
            <a:off x="1666280" y="2982039"/>
            <a:ext cx="6613684" cy="1376601"/>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A user can register his/her account with a safety encrypt  password by hashing method in backend, And also user can login by email and password</a:t>
            </a:r>
            <a:endParaRPr lang="en-US" sz="1900" dirty="0"/>
          </a:p>
        </p:txBody>
      </p:sp>
      <p:sp>
        <p:nvSpPr>
          <p:cNvPr id="8" name="Shape 5"/>
          <p:cNvSpPr/>
          <p:nvPr/>
        </p:nvSpPr>
        <p:spPr>
          <a:xfrm>
            <a:off x="864037" y="4304268"/>
            <a:ext cx="555427" cy="555427"/>
          </a:xfrm>
          <a:prstGeom prst="roundRect">
            <a:avLst>
              <a:gd name="adj" fmla="val 6668"/>
            </a:avLst>
          </a:prstGeom>
          <a:solidFill>
            <a:srgbClr val="433550"/>
          </a:solidFill>
          <a:ln/>
        </p:spPr>
        <p:txBody>
          <a:bodyPr/>
          <a:lstStyle/>
          <a:p>
            <a:endParaRPr lang="en-US" dirty="0"/>
          </a:p>
        </p:txBody>
      </p:sp>
      <p:sp>
        <p:nvSpPr>
          <p:cNvPr id="9" name="Text 6"/>
          <p:cNvSpPr/>
          <p:nvPr/>
        </p:nvSpPr>
        <p:spPr>
          <a:xfrm>
            <a:off x="1049120" y="4396839"/>
            <a:ext cx="185142" cy="370284"/>
          </a:xfrm>
          <a:prstGeom prst="rect">
            <a:avLst/>
          </a:prstGeom>
          <a:noFill/>
          <a:ln/>
        </p:spPr>
        <p:txBody>
          <a:bodyPr wrap="none" lIns="0" tIns="0" rIns="0" bIns="0" rtlCol="0" anchor="t"/>
          <a:lstStyle/>
          <a:p>
            <a:pPr marL="0" indent="0" algn="ctr">
              <a:lnSpc>
                <a:spcPts val="2900"/>
              </a:lnSpc>
              <a:buNone/>
            </a:pPr>
            <a:r>
              <a:rPr lang="en-US" sz="2900" b="1" dirty="0">
                <a:solidFill>
                  <a:srgbClr val="DAD1E6"/>
                </a:solidFill>
                <a:latin typeface="Inconsolata" pitchFamily="34" charset="0"/>
                <a:ea typeface="Inconsolata" pitchFamily="34" charset="-122"/>
                <a:cs typeface="Inconsolata" pitchFamily="34" charset="-120"/>
              </a:rPr>
              <a:t>2</a:t>
            </a:r>
            <a:endParaRPr lang="en-US" sz="2900" dirty="0"/>
          </a:p>
        </p:txBody>
      </p:sp>
      <p:sp>
        <p:nvSpPr>
          <p:cNvPr id="10" name="Text 7"/>
          <p:cNvSpPr/>
          <p:nvPr/>
        </p:nvSpPr>
        <p:spPr>
          <a:xfrm>
            <a:off x="1666280" y="4313871"/>
            <a:ext cx="4629150" cy="385763"/>
          </a:xfrm>
          <a:prstGeom prst="rect">
            <a:avLst/>
          </a:prstGeom>
          <a:noFill/>
          <a:ln/>
        </p:spPr>
        <p:txBody>
          <a:bodyPr wrap="none" lIns="0" tIns="0" rIns="0" bIns="0" rtlCol="0" anchor="t"/>
          <a:lstStyle/>
          <a:p>
            <a:pPr marL="0" indent="0">
              <a:lnSpc>
                <a:spcPts val="3000"/>
              </a:lnSpc>
              <a:buNone/>
            </a:pPr>
            <a:r>
              <a:rPr lang="en-US" sz="2400" b="1" dirty="0">
                <a:solidFill>
                  <a:srgbClr val="DAD1E6"/>
                </a:solidFill>
                <a:latin typeface="Inconsolata" pitchFamily="34" charset="0"/>
                <a:ea typeface="Inconsolata" pitchFamily="34" charset="-122"/>
              </a:rPr>
              <a:t>Project Services CRUD Operations</a:t>
            </a:r>
            <a:endParaRPr lang="en-US" sz="2400" dirty="0"/>
          </a:p>
        </p:txBody>
      </p:sp>
      <p:sp>
        <p:nvSpPr>
          <p:cNvPr id="11" name="Text 8"/>
          <p:cNvSpPr/>
          <p:nvPr/>
        </p:nvSpPr>
        <p:spPr>
          <a:xfrm>
            <a:off x="1666280" y="4830485"/>
            <a:ext cx="6613684" cy="1185148"/>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Here is four service in backend , admin or manager can create a project which is can show her frontend as Project</a:t>
            </a:r>
            <a:endParaRPr lang="en-US" sz="1900" dirty="0"/>
          </a:p>
        </p:txBody>
      </p:sp>
      <p:sp>
        <p:nvSpPr>
          <p:cNvPr id="12" name="Shape 5">
            <a:extLst>
              <a:ext uri="{FF2B5EF4-FFF2-40B4-BE49-F238E27FC236}">
                <a16:creationId xmlns:a16="http://schemas.microsoft.com/office/drawing/2014/main" id="{57E3915A-8DAE-AB4B-DBF1-9702886B131D}"/>
              </a:ext>
            </a:extLst>
          </p:cNvPr>
          <p:cNvSpPr/>
          <p:nvPr/>
        </p:nvSpPr>
        <p:spPr>
          <a:xfrm>
            <a:off x="864037" y="5787628"/>
            <a:ext cx="555427" cy="555427"/>
          </a:xfrm>
          <a:prstGeom prst="roundRect">
            <a:avLst>
              <a:gd name="adj" fmla="val 6668"/>
            </a:avLst>
          </a:prstGeom>
          <a:solidFill>
            <a:srgbClr val="433550"/>
          </a:solidFill>
          <a:ln/>
        </p:spPr>
        <p:txBody>
          <a:bodyPr/>
          <a:lstStyle/>
          <a:p>
            <a:endParaRPr lang="en-US" dirty="0"/>
          </a:p>
        </p:txBody>
      </p:sp>
      <p:sp>
        <p:nvSpPr>
          <p:cNvPr id="13" name="Text 6">
            <a:extLst>
              <a:ext uri="{FF2B5EF4-FFF2-40B4-BE49-F238E27FC236}">
                <a16:creationId xmlns:a16="http://schemas.microsoft.com/office/drawing/2014/main" id="{429B8FF9-35B0-5A63-75B6-9DDAF668C2FC}"/>
              </a:ext>
            </a:extLst>
          </p:cNvPr>
          <p:cNvSpPr/>
          <p:nvPr/>
        </p:nvSpPr>
        <p:spPr>
          <a:xfrm>
            <a:off x="1049120" y="5880199"/>
            <a:ext cx="185142" cy="370284"/>
          </a:xfrm>
          <a:prstGeom prst="rect">
            <a:avLst/>
          </a:prstGeom>
          <a:noFill/>
          <a:ln/>
        </p:spPr>
        <p:txBody>
          <a:bodyPr wrap="none" lIns="0" tIns="0" rIns="0" bIns="0" rtlCol="0" anchor="t"/>
          <a:lstStyle/>
          <a:p>
            <a:pPr marL="0" indent="0" algn="ctr">
              <a:lnSpc>
                <a:spcPts val="2900"/>
              </a:lnSpc>
              <a:buNone/>
            </a:pPr>
            <a:r>
              <a:rPr lang="en-US" sz="2900" b="1" dirty="0">
                <a:solidFill>
                  <a:srgbClr val="DAD1E6"/>
                </a:solidFill>
                <a:latin typeface="Inconsolata" pitchFamily="34" charset="0"/>
                <a:ea typeface="Inconsolata" pitchFamily="34" charset="-122"/>
                <a:cs typeface="Inconsolata" pitchFamily="34" charset="-120"/>
              </a:rPr>
              <a:t>3</a:t>
            </a:r>
            <a:endParaRPr lang="en-US" sz="2900" dirty="0"/>
          </a:p>
        </p:txBody>
      </p:sp>
      <p:sp>
        <p:nvSpPr>
          <p:cNvPr id="14" name="Text 7">
            <a:extLst>
              <a:ext uri="{FF2B5EF4-FFF2-40B4-BE49-F238E27FC236}">
                <a16:creationId xmlns:a16="http://schemas.microsoft.com/office/drawing/2014/main" id="{C0FA4A0E-DDB1-7511-5140-5A9609AE708C}"/>
              </a:ext>
            </a:extLst>
          </p:cNvPr>
          <p:cNvSpPr/>
          <p:nvPr/>
        </p:nvSpPr>
        <p:spPr>
          <a:xfrm>
            <a:off x="1666280" y="5797231"/>
            <a:ext cx="4629150" cy="385763"/>
          </a:xfrm>
          <a:prstGeom prst="rect">
            <a:avLst/>
          </a:prstGeom>
          <a:noFill/>
          <a:ln/>
        </p:spPr>
        <p:txBody>
          <a:bodyPr wrap="none" lIns="0" tIns="0" rIns="0" bIns="0" rtlCol="0" anchor="t"/>
          <a:lstStyle/>
          <a:p>
            <a:pPr marL="0" indent="0">
              <a:lnSpc>
                <a:spcPts val="3000"/>
              </a:lnSpc>
              <a:buNone/>
            </a:pPr>
            <a:r>
              <a:rPr lang="en-US" sz="2400" b="1" dirty="0">
                <a:solidFill>
                  <a:srgbClr val="DAD1E6"/>
                </a:solidFill>
                <a:latin typeface="Inconsolata" pitchFamily="34" charset="0"/>
                <a:ea typeface="Inconsolata" pitchFamily="34" charset="-122"/>
              </a:rPr>
              <a:t>Feedbacks Services Operations provided</a:t>
            </a:r>
            <a:endParaRPr lang="en-US" sz="2400" dirty="0"/>
          </a:p>
        </p:txBody>
      </p:sp>
      <p:sp>
        <p:nvSpPr>
          <p:cNvPr id="15" name="Text 8">
            <a:extLst>
              <a:ext uri="{FF2B5EF4-FFF2-40B4-BE49-F238E27FC236}">
                <a16:creationId xmlns:a16="http://schemas.microsoft.com/office/drawing/2014/main" id="{DCF644FE-2D6F-FFE5-539C-611318730A09}"/>
              </a:ext>
            </a:extLst>
          </p:cNvPr>
          <p:cNvSpPr/>
          <p:nvPr/>
        </p:nvSpPr>
        <p:spPr>
          <a:xfrm>
            <a:off x="1666280" y="6313845"/>
            <a:ext cx="6613684" cy="1185148"/>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Here is have a feedback system, when a client happy to work with me , She/ He can write a review of my best.</a:t>
            </a:r>
            <a:endParaRPr lang="en-US" sz="1900" dirty="0"/>
          </a:p>
        </p:txBody>
      </p:sp>
    </p:spTree>
    <p:extLst>
      <p:ext uri="{BB962C8B-B14F-4D97-AF65-F5344CB8AC3E}">
        <p14:creationId xmlns:p14="http://schemas.microsoft.com/office/powerpoint/2010/main" val="1033665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1412915"/>
            <a:ext cx="6172200" cy="771525"/>
          </a:xfrm>
          <a:prstGeom prst="rect">
            <a:avLst/>
          </a:prstGeom>
          <a:noFill/>
          <a:ln/>
        </p:spPr>
        <p:txBody>
          <a:bodyPr wrap="none" lIns="0" tIns="0" rIns="0" bIns="0" rtlCol="0" anchor="t"/>
          <a:lstStyle/>
          <a:p>
            <a:pPr marL="0" indent="0">
              <a:lnSpc>
                <a:spcPts val="6050"/>
              </a:lnSpc>
              <a:buNone/>
            </a:pPr>
            <a:r>
              <a:rPr lang="en-US" sz="4850" b="1" dirty="0">
                <a:solidFill>
                  <a:srgbClr val="F94CAF"/>
                </a:solidFill>
                <a:latin typeface="Inconsolata" pitchFamily="34" charset="0"/>
                <a:ea typeface="Inconsolata" pitchFamily="34" charset="-122"/>
                <a:cs typeface="Inconsolata" pitchFamily="34" charset="-120"/>
              </a:rPr>
              <a:t>Design Elements</a:t>
            </a:r>
            <a:endParaRPr lang="en-US" sz="4850" dirty="0"/>
          </a:p>
        </p:txBody>
      </p:sp>
      <p:sp>
        <p:nvSpPr>
          <p:cNvPr id="3" name="Text 1"/>
          <p:cNvSpPr/>
          <p:nvPr/>
        </p:nvSpPr>
        <p:spPr>
          <a:xfrm>
            <a:off x="864037" y="2801541"/>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F94CAF"/>
                </a:solidFill>
                <a:latin typeface="Inconsolata" pitchFamily="34" charset="0"/>
                <a:ea typeface="Inconsolata" pitchFamily="34" charset="-122"/>
                <a:cs typeface="Inconsolata" pitchFamily="34" charset="-120"/>
              </a:rPr>
              <a:t>Color Scheme</a:t>
            </a:r>
            <a:endParaRPr lang="en-US" sz="2400" dirty="0"/>
          </a:p>
        </p:txBody>
      </p:sp>
      <p:sp>
        <p:nvSpPr>
          <p:cNvPr id="4" name="Text 2"/>
          <p:cNvSpPr/>
          <p:nvPr/>
        </p:nvSpPr>
        <p:spPr>
          <a:xfrm>
            <a:off x="864037" y="3434120"/>
            <a:ext cx="3898821" cy="3160395"/>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The portfolio features a dark background with minimal star-like patterns, giving it a sleek, modern look. The use of contrasting colors, such as white and red, helps highlight key information, making the design both elegant and eye-catching.</a:t>
            </a:r>
            <a:endParaRPr lang="en-US" sz="1900" dirty="0"/>
          </a:p>
        </p:txBody>
      </p:sp>
      <p:sp>
        <p:nvSpPr>
          <p:cNvPr id="5" name="Text 3"/>
          <p:cNvSpPr/>
          <p:nvPr/>
        </p:nvSpPr>
        <p:spPr>
          <a:xfrm>
            <a:off x="5372695" y="2801541"/>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F94CAF"/>
                </a:solidFill>
                <a:latin typeface="Inconsolata" pitchFamily="34" charset="0"/>
                <a:ea typeface="Inconsolata" pitchFamily="34" charset="-122"/>
                <a:cs typeface="Inconsolata" pitchFamily="34" charset="-120"/>
              </a:rPr>
              <a:t>Typography</a:t>
            </a:r>
            <a:endParaRPr lang="en-US" sz="2400" dirty="0"/>
          </a:p>
        </p:txBody>
      </p:sp>
      <p:sp>
        <p:nvSpPr>
          <p:cNvPr id="6" name="Text 4"/>
          <p:cNvSpPr/>
          <p:nvPr/>
        </p:nvSpPr>
        <p:spPr>
          <a:xfrm>
            <a:off x="5372695" y="3434120"/>
            <a:ext cx="3898821" cy="2765346"/>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The text is easy to read with clear hierarchy. The name and role ("Tanvir Hossain Tonmoy" and "Graphics Designer") are highlighted in larger, bold fonts, drawing attention to the most important details.</a:t>
            </a:r>
            <a:endParaRPr lang="en-US" sz="1900" dirty="0"/>
          </a:p>
        </p:txBody>
      </p:sp>
      <p:sp>
        <p:nvSpPr>
          <p:cNvPr id="7" name="Text 5"/>
          <p:cNvSpPr/>
          <p:nvPr/>
        </p:nvSpPr>
        <p:spPr>
          <a:xfrm>
            <a:off x="9881354" y="2801541"/>
            <a:ext cx="3086100" cy="385763"/>
          </a:xfrm>
          <a:prstGeom prst="rect">
            <a:avLst/>
          </a:prstGeom>
          <a:noFill/>
          <a:ln/>
        </p:spPr>
        <p:txBody>
          <a:bodyPr wrap="none" lIns="0" tIns="0" rIns="0" bIns="0" rtlCol="0" anchor="t"/>
          <a:lstStyle/>
          <a:p>
            <a:pPr marL="0" indent="0">
              <a:lnSpc>
                <a:spcPts val="3000"/>
              </a:lnSpc>
              <a:buNone/>
            </a:pPr>
            <a:r>
              <a:rPr lang="en-US" sz="2400" b="1" dirty="0">
                <a:solidFill>
                  <a:srgbClr val="F94CAF"/>
                </a:solidFill>
                <a:latin typeface="Inconsolata" pitchFamily="34" charset="0"/>
                <a:ea typeface="Inconsolata" pitchFamily="34" charset="-122"/>
                <a:cs typeface="Inconsolata" pitchFamily="34" charset="-120"/>
              </a:rPr>
              <a:t>Layout</a:t>
            </a:r>
            <a:endParaRPr lang="en-US" sz="2400" dirty="0"/>
          </a:p>
        </p:txBody>
      </p:sp>
      <p:sp>
        <p:nvSpPr>
          <p:cNvPr id="8" name="Text 6"/>
          <p:cNvSpPr/>
          <p:nvPr/>
        </p:nvSpPr>
        <p:spPr>
          <a:xfrm>
            <a:off x="9881354" y="3434120"/>
            <a:ext cx="3898821" cy="2370296"/>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The layout is straightforward and user-friendly, with navigation links at the top for Home, Skillset, Projects, Resume, and Contact Me. This provides easy access to different sections of the portfolio.</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1963698"/>
            <a:ext cx="6172200" cy="771525"/>
          </a:xfrm>
          <a:prstGeom prst="rect">
            <a:avLst/>
          </a:prstGeom>
          <a:noFill/>
          <a:ln/>
        </p:spPr>
        <p:txBody>
          <a:bodyPr wrap="none" lIns="0" tIns="0" rIns="0" bIns="0" rtlCol="0" anchor="t"/>
          <a:lstStyle/>
          <a:p>
            <a:pPr marL="0" indent="0">
              <a:lnSpc>
                <a:spcPts val="6050"/>
              </a:lnSpc>
              <a:buNone/>
            </a:pPr>
            <a:r>
              <a:rPr lang="en-US" sz="4850" b="1" dirty="0">
                <a:solidFill>
                  <a:srgbClr val="F94CAF"/>
                </a:solidFill>
                <a:latin typeface="Inconsolata" pitchFamily="34" charset="0"/>
                <a:ea typeface="Inconsolata" pitchFamily="34" charset="-122"/>
                <a:cs typeface="Inconsolata" pitchFamily="34" charset="-120"/>
              </a:rPr>
              <a:t>Conclusion</a:t>
            </a:r>
            <a:endParaRPr lang="en-US" sz="4850" dirty="0"/>
          </a:p>
        </p:txBody>
      </p:sp>
      <p:sp>
        <p:nvSpPr>
          <p:cNvPr id="4" name="Text 1"/>
          <p:cNvSpPr/>
          <p:nvPr/>
        </p:nvSpPr>
        <p:spPr>
          <a:xfrm>
            <a:off x="864037" y="3105507"/>
            <a:ext cx="7415927" cy="3160395"/>
          </a:xfrm>
          <a:prstGeom prst="rect">
            <a:avLst/>
          </a:prstGeom>
          <a:noFill/>
          <a:ln/>
        </p:spPr>
        <p:txBody>
          <a:bodyPr wrap="square" lIns="0" tIns="0" rIns="0" bIns="0" rtlCol="0" anchor="t"/>
          <a:lstStyle/>
          <a:p>
            <a:pPr marL="0" indent="0">
              <a:lnSpc>
                <a:spcPts val="3100"/>
              </a:lnSpc>
              <a:buNone/>
            </a:pPr>
            <a:r>
              <a:rPr lang="en-US" sz="1900" dirty="0">
                <a:solidFill>
                  <a:srgbClr val="DAD1E6"/>
                </a:solidFill>
                <a:latin typeface="Fira Sans" pitchFamily="34" charset="0"/>
                <a:ea typeface="Fira Sans" pitchFamily="34" charset="-122"/>
                <a:cs typeface="Fira Sans" pitchFamily="34" charset="-120"/>
              </a:rPr>
              <a:t>The service section and the wide range of skills listed in the portfolio provide a clear and professional overview of the designer's capabilities. Highlighting diverse expertise in web design, graphic design, and video editing, the portfolio demonstrates a blend of both technical and creative proficiencies. Including more portfolio examples or client testimonials would enhance the credibility and impact of these services.</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659</Words>
  <Application>Microsoft Office PowerPoint</Application>
  <PresentationFormat>Custom</PresentationFormat>
  <Paragraphs>57</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Inconsolata</vt:lpstr>
      <vt:lpstr>Fira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Samrat Akbar</cp:lastModifiedBy>
  <cp:revision>3</cp:revision>
  <dcterms:created xsi:type="dcterms:W3CDTF">2024-09-07T19:29:48Z</dcterms:created>
  <dcterms:modified xsi:type="dcterms:W3CDTF">2024-09-14T10:28:41Z</dcterms:modified>
</cp:coreProperties>
</file>